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70" r:id="rId4"/>
    <p:sldId id="262" r:id="rId5"/>
    <p:sldId id="263" r:id="rId6"/>
    <p:sldId id="264" r:id="rId7"/>
    <p:sldId id="266" r:id="rId8"/>
    <p:sldId id="269" r:id="rId9"/>
    <p:sldId id="267" r:id="rId10"/>
    <p:sldId id="271" r:id="rId11"/>
    <p:sldId id="261" r:id="rId12"/>
  </p:sldIdLst>
  <p:sldSz cx="9144000" cy="5143500" type="screen16x9"/>
  <p:notesSz cx="6858000" cy="91440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Playfair Display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EB175C-4422-42A2-999C-D063C035DD75}">
  <a:tblStyle styleId="{CAEB175C-4422-42A2-999C-D063C035DD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2" autoAdjust="0"/>
    <p:restoredTop sz="81193" autoAdjust="0"/>
  </p:normalViewPr>
  <p:slideViewPr>
    <p:cSldViewPr snapToGrid="0">
      <p:cViewPr varScale="1">
        <p:scale>
          <a:sx n="122" d="100"/>
          <a:sy n="122" d="100"/>
        </p:scale>
        <p:origin x="1392" y="19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4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2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e3eee1aed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6e3eee1aed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e3eee1aed_0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6e3eee1aed_0_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33b990b5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33b990b5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33b990b5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c33b990b5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33b990b5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33b990b5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33b990b5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33b990b5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33b990b5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33b990b5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33b990b5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33b990b5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26157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009650"/>
            <a:ext cx="8520600" cy="3559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90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Nirmala Text" panose="020B0502040204020203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accent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Nurses Well-Being</a:t>
            </a:r>
            <a:br>
              <a:rPr lang="en-US" dirty="0"/>
            </a:br>
            <a:r>
              <a:rPr lang="en-US" sz="2400" dirty="0"/>
              <a:t>Dr. Kaye Wilson-Anderson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442C-9E17-414A-8325-00E26F901E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Assessing a Client’s Spirituality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1EF56-550E-4C83-A05C-4230590B8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880750"/>
          </a:xfrm>
        </p:spPr>
        <p:txBody>
          <a:bodyPr/>
          <a:lstStyle/>
          <a:p>
            <a:r>
              <a:rPr lang="en-US" dirty="0"/>
              <a:t>What brings you hope?</a:t>
            </a:r>
          </a:p>
          <a:p>
            <a:r>
              <a:rPr lang="en-US" dirty="0"/>
              <a:t>Where do you find peace?</a:t>
            </a:r>
          </a:p>
          <a:p>
            <a:r>
              <a:rPr lang="en-US" dirty="0"/>
              <a:t>What or who brings you comfort?</a:t>
            </a:r>
          </a:p>
        </p:txBody>
      </p:sp>
    </p:spTree>
    <p:extLst>
      <p:ext uri="{BB962C8B-B14F-4D97-AF65-F5344CB8AC3E}">
        <p14:creationId xmlns:p14="http://schemas.microsoft.com/office/powerpoint/2010/main" val="273855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4XI70NuiFC0xvUvaTWYpR2MZjMfaHcXFTbXSODoNRoCuTxowp37L1RqBC30LtIWXSL6XqYsdhS7RjQiWIetJMvWWIWUxyNqfh2L89s0yvA1ES2SkdBSNPQvWkw7SYDU2yvLsYTqS44DJu8M8_frmKx0">
            <a:extLst>
              <a:ext uri="{FF2B5EF4-FFF2-40B4-BE49-F238E27FC236}">
                <a16:creationId xmlns:a16="http://schemas.microsoft.com/office/drawing/2014/main" id="{C41F1D9B-C7FD-4443-9579-51962B25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0"/>
            <a:ext cx="47291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31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261575"/>
            <a:ext cx="8520600" cy="626100"/>
          </a:xfr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150" y="961466"/>
            <a:ext cx="8521700" cy="3778622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>
              <a:buNone/>
            </a:pPr>
            <a:r>
              <a:rPr lang="en-US" dirty="0"/>
              <a:t>Grew up in MS Delta in Leland, MS</a:t>
            </a:r>
            <a:br>
              <a:rPr lang="en-US" dirty="0"/>
            </a:br>
            <a:endParaRPr lang="en-US" dirty="0"/>
          </a:p>
          <a:p>
            <a:pPr marL="114300" lvl="0" indent="0">
              <a:buNone/>
            </a:pPr>
            <a:r>
              <a:rPr lang="en-US" dirty="0">
                <a:solidFill>
                  <a:schemeClr val="tx1"/>
                </a:solidFill>
              </a:rPr>
              <a:t>Practice</a:t>
            </a:r>
            <a:r>
              <a:rPr lang="en-US" dirty="0"/>
              <a:t>—Women’s Health, L &amp; D and Population Health</a:t>
            </a:r>
          </a:p>
          <a:p>
            <a:pPr marL="11430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lv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Faculty</a:t>
            </a:r>
          </a:p>
          <a:p>
            <a:pPr lvl="0"/>
            <a:r>
              <a:rPr lang="en-US" dirty="0"/>
              <a:t>1985-2002	Mississippi College</a:t>
            </a:r>
          </a:p>
          <a:p>
            <a:pPr lvl="0"/>
            <a:r>
              <a:rPr lang="en-US" dirty="0"/>
              <a:t>2002-2006	University of Mississippi</a:t>
            </a:r>
          </a:p>
          <a:p>
            <a:pPr lvl="0"/>
            <a:r>
              <a:rPr lang="en-US" dirty="0"/>
              <a:t>2007-2021 	University of Portland </a:t>
            </a:r>
          </a:p>
          <a:p>
            <a:pPr lvl="0"/>
            <a:r>
              <a:rPr lang="en-US" dirty="0"/>
              <a:t>2021-Present  George Fox University</a:t>
            </a:r>
          </a:p>
          <a:p>
            <a:pPr marL="114300" lv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192335" y="225144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Nursing Service</a:t>
            </a:r>
            <a:endParaRPr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91" name="Google Shape;91;p18"/>
          <p:cNvGraphicFramePr/>
          <p:nvPr/>
        </p:nvGraphicFramePr>
        <p:xfrm>
          <a:off x="449036" y="1017453"/>
          <a:ext cx="7509214" cy="3693340"/>
        </p:xfrm>
        <a:graphic>
          <a:graphicData uri="http://schemas.openxmlformats.org/drawingml/2006/table">
            <a:tbl>
              <a:tblPr>
                <a:noFill/>
                <a:tableStyleId>{CAEB175C-4422-42A2-999C-D063C035DD75}</a:tableStyleId>
              </a:tblPr>
              <a:tblGrid>
                <a:gridCol w="3754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287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International Service Trips</a:t>
                      </a:r>
                      <a:endParaRPr sz="18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sz="1500" b="1"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800" b="1" i="0" u="none" strike="noStrike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State and Local</a:t>
                      </a:r>
                      <a:endParaRPr dirty="0"/>
                    </a:p>
                    <a:p>
                      <a:pPr marL="171450" lvl="0" indent="-17145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" sz="1500" b="0" i="0" u="none" strike="noStrike" cap="none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Mississippi Delta  </a:t>
                      </a:r>
                      <a:r>
                        <a:rPr lang="en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Lato"/>
                          <a:cs typeface="Arial"/>
                          <a:sym typeface="Arial"/>
                        </a:rPr>
                        <a:t>**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Lato"/>
                        <a:cs typeface="Arial"/>
                        <a:sym typeface="Arial"/>
                      </a:endParaRPr>
                    </a:p>
                    <a:p>
                      <a:pPr marL="171450" lvl="0" indent="-17145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" sz="1500" b="0" i="0" u="none" strike="noStrike" cap="none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Jackson, MS–Inner City  </a:t>
                      </a:r>
                      <a:r>
                        <a:rPr lang="en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Lato"/>
                          <a:cs typeface="Arial"/>
                          <a:sym typeface="Arial"/>
                        </a:rPr>
                        <a:t>**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Lato"/>
                        <a:cs typeface="Arial"/>
                        <a:sym typeface="Arial"/>
                      </a:endParaRPr>
                    </a:p>
                    <a:p>
                      <a:pPr marL="171450" lvl="0" indent="-17145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" sz="1500" b="0" i="0" u="none" strike="noStrike" cap="none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Crisis Pregnancy Centers  </a:t>
                      </a:r>
                      <a:r>
                        <a:rPr lang="en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Lato"/>
                          <a:cs typeface="Arial"/>
                          <a:sym typeface="Arial"/>
                        </a:rPr>
                        <a:t>**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Lato"/>
                        <a:cs typeface="Arial"/>
                        <a:sym typeface="Arial"/>
                      </a:endParaRPr>
                    </a:p>
                    <a:p>
                      <a:pPr marL="171450" lvl="0" indent="-17145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" sz="1500" b="0" i="0" u="none" strike="noStrike" cap="none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Camp Garaywa-Nursing  </a:t>
                      </a:r>
                      <a:r>
                        <a:rPr lang="en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Lato"/>
                          <a:cs typeface="Arial"/>
                          <a:sym typeface="Arial"/>
                        </a:rPr>
                        <a:t>**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Lato"/>
                        <a:cs typeface="Arial"/>
                        <a:sym typeface="Arial"/>
                      </a:endParaRPr>
                    </a:p>
                    <a:p>
                      <a:pPr marL="171450" lvl="0" indent="-17145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" sz="1500" b="0" i="0" u="none" strike="noStrike" cap="none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Mobile Clinic-Katrina Recovery </a:t>
                      </a:r>
                      <a:r>
                        <a:rPr lang="en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Lato"/>
                          <a:cs typeface="Arial"/>
                          <a:sym typeface="Arial"/>
                        </a:rPr>
                        <a:t>**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Lato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Ledger:  </a:t>
                      </a:r>
                      <a:r>
                        <a:rPr lang="en-US" sz="1600" dirty="0"/>
                        <a:t>Personal </a:t>
                      </a:r>
                      <a:r>
                        <a:rPr lang="en-US" sz="1600" dirty="0">
                          <a:solidFill>
                            <a:srgbClr val="00FF00"/>
                          </a:solidFill>
                        </a:rPr>
                        <a:t>* </a:t>
                      </a:r>
                      <a:r>
                        <a:rPr lang="en-US" sz="1600" dirty="0"/>
                        <a:t>  Faculty/Student 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</a:rPr>
                        <a:t>**</a:t>
                      </a:r>
                      <a:endParaRPr sz="1500" b="1"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304695215"/>
                  </a:ext>
                </a:extLst>
              </a:tr>
            </a:tbl>
          </a:graphicData>
        </a:graphic>
      </p:graphicFrame>
      <p:graphicFrame>
        <p:nvGraphicFramePr>
          <p:cNvPr id="92" name="Google Shape;92;p18"/>
          <p:cNvGraphicFramePr/>
          <p:nvPr/>
        </p:nvGraphicFramePr>
        <p:xfrm>
          <a:off x="571501" y="1358946"/>
          <a:ext cx="3559627" cy="2425607"/>
        </p:xfrm>
        <a:graphic>
          <a:graphicData uri="http://schemas.openxmlformats.org/drawingml/2006/table">
            <a:tbl>
              <a:tblPr>
                <a:noFill/>
                <a:tableStyleId>{CAEB175C-4422-42A2-999C-D063C035DD75}</a:tableStyleId>
              </a:tblPr>
              <a:tblGrid>
                <a:gridCol w="1716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0459">
                <a:tc>
                  <a:txBody>
                    <a:bodyPr/>
                    <a:lstStyle/>
                    <a:p>
                      <a:pPr marL="114300" lvl="0" indent="-1143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" sz="1500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Costa Rica-1 </a:t>
                      </a:r>
                      <a:r>
                        <a:rPr lang="en" sz="1600" dirty="0">
                          <a:solidFill>
                            <a:srgbClr val="00FF00"/>
                          </a:solidFill>
                        </a:rPr>
                        <a:t>*</a:t>
                      </a:r>
                    </a:p>
                    <a:p>
                      <a:pPr marL="114300" lvl="0" indent="-1143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" sz="1500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China-5</a:t>
                      </a:r>
                      <a:r>
                        <a:rPr lang="en" sz="1500" dirty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 dirty="0"/>
                        <a:t> 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**</a:t>
                      </a:r>
                    </a:p>
                    <a:p>
                      <a:pPr marL="114300" lvl="0" indent="-1143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" sz="1500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Thailand-1</a:t>
                      </a:r>
                      <a:r>
                        <a:rPr lang="en" sz="1500" dirty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 dirty="0">
                          <a:solidFill>
                            <a:srgbClr val="00FF00"/>
                          </a:solidFill>
                        </a:rPr>
                        <a:t>* </a:t>
                      </a:r>
                    </a:p>
                    <a:p>
                      <a:pPr marL="114300" lvl="0" indent="-1143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" sz="1500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India-4</a:t>
                      </a:r>
                      <a:r>
                        <a:rPr lang="en" sz="1500" dirty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 dirty="0">
                          <a:solidFill>
                            <a:srgbClr val="00FF00"/>
                          </a:solidFill>
                        </a:rPr>
                        <a:t>* 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**</a:t>
                      </a:r>
                    </a:p>
                    <a:p>
                      <a:pPr marL="114300" lvl="0" indent="-1143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" sz="1500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Ukraine-3</a:t>
                      </a:r>
                      <a:r>
                        <a:rPr lang="en" sz="1500" dirty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 dirty="0">
                          <a:solidFill>
                            <a:srgbClr val="00FF00"/>
                          </a:solidFill>
                        </a:rPr>
                        <a:t>*  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**</a:t>
                      </a:r>
                      <a:r>
                        <a:rPr lang="en" sz="1500" dirty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 </a:t>
                      </a:r>
                      <a:endParaRPr sz="1500"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" sz="1500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Kyrgyzstan-3</a:t>
                      </a:r>
                      <a:r>
                        <a:rPr lang="en" sz="1500" dirty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 dirty="0">
                          <a:solidFill>
                            <a:srgbClr val="00FF00"/>
                          </a:solidFill>
                        </a:rPr>
                        <a:t>*  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**</a:t>
                      </a:r>
                      <a:endParaRPr sz="1500"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171450" lvl="0" indent="-17145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" sz="1500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Chile-2</a:t>
                      </a:r>
                      <a:r>
                        <a:rPr lang="en" sz="1500" dirty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 dirty="0"/>
                        <a:t> 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**</a:t>
                      </a:r>
                      <a:endParaRPr sz="1500"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171450" lvl="0" indent="-17145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" sz="1500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Mexico-5</a:t>
                      </a:r>
                      <a:r>
                        <a:rPr lang="en" sz="1500" dirty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 dirty="0"/>
                        <a:t> 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**</a:t>
                      </a:r>
                      <a:endParaRPr sz="1500"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171450" lvl="0" indent="-17145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" sz="1500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Iraq-1</a:t>
                      </a:r>
                      <a:r>
                        <a:rPr lang="en" sz="1500" dirty="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" dirty="0">
                          <a:solidFill>
                            <a:srgbClr val="00FF00"/>
                          </a:solidFill>
                        </a:rPr>
                        <a:t>* </a:t>
                      </a:r>
                      <a:endParaRPr sz="1500" dirty="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171450" lvl="0" indent="-17145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" sz="1500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Gaza-1</a:t>
                      </a:r>
                      <a:r>
                        <a:rPr lang="en" dirty="0">
                          <a:solidFill>
                            <a:srgbClr val="00FF00"/>
                          </a:solidFill>
                        </a:rPr>
                        <a:t>*</a:t>
                      </a: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>
            <a:off x="311700" y="215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>
                    <a:lumMod val="75000"/>
                  </a:schemeClr>
                </a:solidFill>
              </a:rPr>
              <a:t>Daily Spiritual Experience</a:t>
            </a:r>
            <a:endParaRPr sz="2400" dirty="0">
              <a:solidFill>
                <a:schemeClr val="tx1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>
                    <a:lumMod val="75000"/>
                  </a:schemeClr>
                </a:solidFill>
              </a:rPr>
              <a:t>Sustaining Nurses Well-Being</a:t>
            </a:r>
            <a:endParaRPr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875" y="1195825"/>
            <a:ext cx="7009625" cy="39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ctrTitle"/>
          </p:nvPr>
        </p:nvSpPr>
        <p:spPr>
          <a:xfrm>
            <a:off x="142600" y="213900"/>
            <a:ext cx="8520600" cy="5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Overview of Nursing Literature</a:t>
            </a:r>
            <a:endParaRPr sz="2400"/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1"/>
          </p:nvPr>
        </p:nvSpPr>
        <p:spPr>
          <a:xfrm>
            <a:off x="960750" y="767250"/>
            <a:ext cx="7085400" cy="3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Gracia (2021) Nightingale’s Holistic Nursing Approach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Jasemi et al. (2017) Importance of Holistic Health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Pollock et al. (2020) Interventions to Foster Nurses’ 				Resilience and Mental Health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Dall’Ora et al. (2020) Reported Burnout and Nursing</a:t>
            </a:r>
            <a:endParaRPr sz="1800" dirty="0"/>
          </a:p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Shortage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Celano et al. (2022) Moral Distress, Burnout and Compassion </a:t>
            </a:r>
            <a:endParaRPr sz="1800" dirty="0"/>
          </a:p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Fatigue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Irandoost et al. (2022) Reported Nurses Who Engaged in  </a:t>
            </a:r>
            <a:endParaRPr sz="1800" dirty="0"/>
          </a:p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Spiritual Activities had Decreased Burnout </a:t>
            </a:r>
            <a:endParaRPr sz="1800" dirty="0"/>
          </a:p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and Compassion Satisfaction</a:t>
            </a:r>
            <a:endParaRPr sz="1800"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subTitle" idx="1"/>
          </p:nvPr>
        </p:nvSpPr>
        <p:spPr>
          <a:xfrm>
            <a:off x="276725" y="244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70C0"/>
                </a:solidFill>
              </a:rPr>
              <a:t>Literature Continued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6" name="Google Shape;126;p22"/>
          <p:cNvSpPr txBox="1"/>
          <p:nvPr/>
        </p:nvSpPr>
        <p:spPr>
          <a:xfrm>
            <a:off x="1042400" y="1137500"/>
            <a:ext cx="7511100" cy="3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Missouridou et al. (2022) Healthcare Systems and Nurses Must</a:t>
            </a:r>
            <a:endParaRPr sz="1800" dirty="0">
              <a:solidFill>
                <a:schemeClr val="dk2"/>
              </a:solidFill>
            </a:endParaRPr>
          </a:p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  Focus on Emotional Well-being.</a:t>
            </a:r>
          </a:p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Kunzler et al. (2020) 30 RCTs Recommended Resilience Training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Roberto et al. (2020) Participants’ Faith and Spirituality Aided Them 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                                 in Coping with Everyday Experiences and 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                                  Provided Hope for the Future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Jans-Beken (2021) Gratitude, Actions of Kindness, Expressing  </a:t>
            </a:r>
            <a:endParaRPr sz="1800" dirty="0">
              <a:solidFill>
                <a:schemeClr val="dk2"/>
              </a:solidFill>
            </a:endParaRPr>
          </a:p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Thankfulness for Life and God Increases Coping</a:t>
            </a: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6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Does a Daily Spiritual Experience Involve?</a:t>
            </a:r>
            <a:endParaRPr sz="2500"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1"/>
          </p:nvPr>
        </p:nvSpPr>
        <p:spPr>
          <a:xfrm>
            <a:off x="311700" y="1475750"/>
            <a:ext cx="8520600" cy="29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Gratitude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Scripture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Solace with God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Being in Nature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311700" y="497320"/>
            <a:ext cx="8520600" cy="5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The Impact of Spiritual and Religious Beliefs on the Professional Well-Being of Nurses </a:t>
            </a:r>
            <a:r>
              <a:rPr lang="en" sz="2400" dirty="0"/>
              <a:t> </a:t>
            </a:r>
            <a:r>
              <a:rPr lang="en" sz="1700" dirty="0"/>
              <a:t>(Wilson-Anderson et al, 2022)</a:t>
            </a:r>
            <a:endParaRPr sz="1700" dirty="0"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226208" y="983016"/>
            <a:ext cx="8520600" cy="3680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</a:rPr>
              <a:t>Background:</a:t>
            </a:r>
            <a:r>
              <a:rPr lang="en" sz="1800" dirty="0">
                <a:solidFill>
                  <a:schemeClr val="accent1"/>
                </a:solidFill>
              </a:rPr>
              <a:t> </a:t>
            </a:r>
            <a:r>
              <a:rPr lang="en" sz="1600" dirty="0">
                <a:solidFill>
                  <a:schemeClr val="accent1"/>
                </a:solidFill>
              </a:rPr>
              <a:t>Panel of George Fox Nursing Alumni shared “living and practicing in the midst of COVID-19”.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</a:rPr>
              <a:t>Method: </a:t>
            </a:r>
            <a:r>
              <a:rPr lang="en" sz="1600" dirty="0">
                <a:solidFill>
                  <a:schemeClr val="accent1"/>
                </a:solidFill>
              </a:rPr>
              <a:t>Survey Monkey Link [General Anxiety Disorder-7 Scale (GAD-7), Connor-Davidson Resilience Scale-10 (CDRS-10) Daily Spiritual Experience Scale (DSES) and Professional Quality of Life Scale (ProQOL)]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</a:rPr>
              <a:t>Results:</a:t>
            </a:r>
            <a:r>
              <a:rPr lang="en" sz="1800" dirty="0">
                <a:solidFill>
                  <a:schemeClr val="accent1"/>
                </a:solidFill>
              </a:rPr>
              <a:t> </a:t>
            </a:r>
            <a:r>
              <a:rPr lang="en" sz="1600" dirty="0">
                <a:solidFill>
                  <a:schemeClr val="accent1"/>
                </a:solidFill>
              </a:rPr>
              <a:t>n=83, nursing students = 34, nurse educators=11, nurses= 38 with a final n = 79, participants completing the study tools.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1"/>
                </a:solidFill>
              </a:rPr>
              <a:t> </a:t>
            </a:r>
            <a:endParaRPr sz="16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</a:rPr>
              <a:t>Conclusion: </a:t>
            </a:r>
            <a:r>
              <a:rPr lang="en" sz="1600" dirty="0">
                <a:solidFill>
                  <a:schemeClr val="accent1"/>
                </a:solidFill>
              </a:rPr>
              <a:t>1)Nurses and nurse educators experienced statistically significant high levels of anxiety, as well as, burnout and secondary trauma.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1"/>
                </a:solidFill>
              </a:rPr>
              <a:t>	      2) Nurses </a:t>
            </a:r>
            <a:r>
              <a:rPr lang="en-US" sz="1600" dirty="0">
                <a:solidFill>
                  <a:schemeClr val="accent1"/>
                </a:solidFill>
              </a:rPr>
              <a:t>who </a:t>
            </a:r>
            <a:r>
              <a:rPr lang="en" sz="1600" dirty="0">
                <a:solidFill>
                  <a:schemeClr val="accent1"/>
                </a:solidFill>
              </a:rPr>
              <a:t>report</a:t>
            </a:r>
            <a:r>
              <a:rPr lang="en-US" sz="1600" dirty="0">
                <a:solidFill>
                  <a:schemeClr val="accent1"/>
                </a:solidFill>
              </a:rPr>
              <a:t>ed</a:t>
            </a:r>
            <a:r>
              <a:rPr lang="en" sz="1600" dirty="0">
                <a:solidFill>
                  <a:schemeClr val="accent1"/>
                </a:solidFill>
              </a:rPr>
              <a:t> having a Daily Spiritual Experience were found to have a statistically minimal lower levels of burnout and increased resilience and statistically significant increase in resilience and compassion satisfaction.</a:t>
            </a:r>
            <a:endParaRPr sz="1600"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sp>
        <p:nvSpPr>
          <p:cNvPr id="133" name="Google Shape;13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075" y="152400"/>
            <a:ext cx="506007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ustom 3">
      <a:dk1>
        <a:srgbClr val="3366CC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2059208f-ff28-4b47-971e-f40dac55a264}" enabled="0" method="" siteId="{2059208f-ff28-4b47-971e-f40dac55a26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12985</TotalTime>
  <Words>496</Words>
  <Application>Microsoft Macintosh PowerPoint</Application>
  <PresentationFormat>On-screen Show (16:9)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Lato</vt:lpstr>
      <vt:lpstr>Arial</vt:lpstr>
      <vt:lpstr>Calibri</vt:lpstr>
      <vt:lpstr>Playfair Display</vt:lpstr>
      <vt:lpstr>Coral</vt:lpstr>
      <vt:lpstr>Nurses Well-Being Dr. Kaye Wilson-Anderson</vt:lpstr>
      <vt:lpstr>Background</vt:lpstr>
      <vt:lpstr>Nursing Service</vt:lpstr>
      <vt:lpstr>PowerPoint Presentation</vt:lpstr>
      <vt:lpstr>Overview of Nursing Literature</vt:lpstr>
      <vt:lpstr>PowerPoint Presentation</vt:lpstr>
      <vt:lpstr>What Does a Daily Spiritual Experience Involve?</vt:lpstr>
      <vt:lpstr>The Impact of Spiritual and Religious Beliefs on the Professional Well-Being of Nurses  (Wilson-Anderson et al, 2022)</vt:lpstr>
      <vt:lpstr>PowerPoint Presentation</vt:lpstr>
      <vt:lpstr>Assessing a Client’s Spirituality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Kaye Wilson-Anderson</dc:title>
  <dc:creator>Tina Magers</dc:creator>
  <cp:lastModifiedBy>Microsoft Office User</cp:lastModifiedBy>
  <cp:revision>19</cp:revision>
  <dcterms:modified xsi:type="dcterms:W3CDTF">2024-04-24T21:29:17Z</dcterms:modified>
</cp:coreProperties>
</file>